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>
            <a:normAutofit/>
          </a:bodyPr>
          <a:p>
            <a:r>
              <a:rPr b="0" lang="pt-BR" sz="52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CE858E19-DC90-4C13-82BD-2D56CCEA5E51}" type="slidenum">
              <a:rPr b="0" lang="pt-BR" sz="1000" spc="-1" strike="noStrike">
                <a:solidFill>
                  <a:srgbClr val="595959"/>
                </a:solidFill>
                <a:latin typeface="Arial"/>
                <a:ea typeface="Arial"/>
              </a:rPr>
              <a:t>&lt;número&gt;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>
            <a:normAutofit fontScale="97000"/>
          </a:bodyPr>
          <a:p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11A7D535-7A9D-4F19-A8C2-F54F4A46AE74}" type="slidenum">
              <a:rPr b="0" lang="pt-BR" sz="1000" spc="-1" strike="noStrike">
                <a:solidFill>
                  <a:srgbClr val="595959"/>
                </a:solidFill>
                <a:latin typeface="Arial"/>
                <a:ea typeface="Arial"/>
              </a:rPr>
              <a:t>&lt;número&gt;</a:t>
            </a:fld>
            <a:endParaRPr b="0" lang="pt-BR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311760" y="220680"/>
            <a:ext cx="8520120" cy="23256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pt-BR" sz="5200" spc="-1" strike="noStrike">
                <a:solidFill>
                  <a:srgbClr val="d9d9d9"/>
                </a:solidFill>
                <a:latin typeface="Nunito"/>
                <a:ea typeface="Nunito"/>
              </a:rPr>
              <a:t>Drone Arara</a:t>
            </a:r>
            <a:r>
              <a:rPr b="0" lang="pt-BR" sz="5200" spc="-1" strike="noStrike">
                <a:solidFill>
                  <a:srgbClr val="d9d9d9"/>
                </a:solidFill>
                <a:latin typeface="Nunito"/>
                <a:ea typeface="Nunito"/>
              </a:rPr>
              <a:t>	</a:t>
            </a:r>
            <a:endParaRPr b="0" lang="pt-BR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311760" y="2814840"/>
            <a:ext cx="8520120" cy="15134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30000"/>
              </a:lnSpc>
              <a:tabLst>
                <a:tab algn="l" pos="0"/>
              </a:tabLst>
            </a:pPr>
            <a:r>
              <a:rPr b="0" lang="pt-BR" sz="1560" spc="-1" strike="noStrike">
                <a:solidFill>
                  <a:srgbClr val="ffffff"/>
                </a:solidFill>
                <a:latin typeface="Nunito"/>
                <a:ea typeface="Nunito"/>
              </a:rPr>
              <a:t>Projeto de Bloco</a:t>
            </a:r>
            <a:endParaRPr b="0" lang="pt-BR" sz="1560" spc="-1" strike="noStrike">
              <a:latin typeface="Arial"/>
            </a:endParaRPr>
          </a:p>
          <a:p>
            <a:pPr algn="ctr">
              <a:lnSpc>
                <a:spcPct val="130000"/>
              </a:lnSpc>
              <a:tabLst>
                <a:tab algn="l" pos="0"/>
              </a:tabLst>
            </a:pPr>
            <a:endParaRPr b="0" lang="pt-BR" sz="1560" spc="-1" strike="noStrike">
              <a:latin typeface="Arial"/>
            </a:endParaRPr>
          </a:p>
          <a:p>
            <a:pPr algn="ctr">
              <a:lnSpc>
                <a:spcPct val="130000"/>
              </a:lnSpc>
              <a:tabLst>
                <a:tab algn="l" pos="0"/>
              </a:tabLst>
            </a:pPr>
            <a:r>
              <a:rPr b="0" lang="pt-BR" sz="1560" spc="-1" strike="noStrike">
                <a:solidFill>
                  <a:srgbClr val="ffffff"/>
                </a:solidFill>
                <a:latin typeface="Nunito"/>
                <a:ea typeface="Nunito"/>
              </a:rPr>
              <a:t>Matheus</a:t>
            </a:r>
            <a:endParaRPr b="0" lang="pt-BR" sz="1560" spc="-1" strike="noStrike">
              <a:latin typeface="Arial"/>
            </a:endParaRPr>
          </a:p>
          <a:p>
            <a:pPr algn="ctr">
              <a:lnSpc>
                <a:spcPct val="130000"/>
              </a:lnSpc>
              <a:tabLst>
                <a:tab algn="l" pos="0"/>
              </a:tabLst>
            </a:pPr>
            <a:r>
              <a:rPr b="0" lang="pt-BR" sz="1560" spc="-1" strike="noStrike">
                <a:solidFill>
                  <a:srgbClr val="ffffff"/>
                </a:solidFill>
                <a:latin typeface="Nunito"/>
                <a:ea typeface="Nunito"/>
              </a:rPr>
              <a:t>Jessica</a:t>
            </a:r>
            <a:endParaRPr b="0" lang="pt-BR" sz="1560" spc="-1" strike="noStrike">
              <a:latin typeface="Arial"/>
            </a:endParaRPr>
          </a:p>
        </p:txBody>
      </p:sp>
      <p:pic>
        <p:nvPicPr>
          <p:cNvPr id="80" name="Google Shape;56;p13" descr=""/>
          <p:cNvPicPr/>
          <p:nvPr/>
        </p:nvPicPr>
        <p:blipFill>
          <a:blip r:embed="rId1"/>
          <a:stretch/>
        </p:blipFill>
        <p:spPr>
          <a:xfrm>
            <a:off x="8397360" y="4412880"/>
            <a:ext cx="683640" cy="681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311760" y="378720"/>
            <a:ext cx="8520120" cy="6469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pt-BR" sz="2500" spc="-1" strike="noStrike">
                <a:solidFill>
                  <a:srgbClr val="d9d9d9"/>
                </a:solidFill>
                <a:latin typeface="Nunito"/>
                <a:ea typeface="Nunito"/>
              </a:rPr>
              <a:t>Motivação do projeto:</a:t>
            </a:r>
            <a:endParaRPr b="0" lang="pt-BR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TextShape 2"/>
          <p:cNvSpPr txBox="1"/>
          <p:nvPr/>
        </p:nvSpPr>
        <p:spPr>
          <a:xfrm>
            <a:off x="371160" y="1307520"/>
            <a:ext cx="3818520" cy="34599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just">
              <a:lnSpc>
                <a:spcPct val="150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O Projeto Drone Arara foi desenvolvido com o intuito de resolver a problemática relacionada por efeito de emboscadas contra policiais, já que, a estrutura e construções de ruas e vielas em comunidades carentes geram pontos cegos. Utilizando reconhecimento de gestos com a finalidade de distinguir sinais, específicos, de mão que os policiais usam com a intenção de mapear e acabar com pontos cegos ao seu redor.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3" name="Google Shape;63;p14" descr=""/>
          <p:cNvPicPr/>
          <p:nvPr/>
        </p:nvPicPr>
        <p:blipFill>
          <a:blip r:embed="rId1"/>
          <a:stretch/>
        </p:blipFill>
        <p:spPr>
          <a:xfrm>
            <a:off x="4768200" y="1439640"/>
            <a:ext cx="3925800" cy="724680"/>
          </a:xfrm>
          <a:prstGeom prst="rect">
            <a:avLst/>
          </a:prstGeom>
          <a:ln>
            <a:noFill/>
          </a:ln>
        </p:spPr>
      </p:pic>
      <p:pic>
        <p:nvPicPr>
          <p:cNvPr id="84" name="Google Shape;64;p14" descr=""/>
          <p:cNvPicPr/>
          <p:nvPr/>
        </p:nvPicPr>
        <p:blipFill>
          <a:blip r:embed="rId2"/>
          <a:stretch/>
        </p:blipFill>
        <p:spPr>
          <a:xfrm>
            <a:off x="4768200" y="2164680"/>
            <a:ext cx="3925800" cy="1918080"/>
          </a:xfrm>
          <a:prstGeom prst="rect">
            <a:avLst/>
          </a:prstGeom>
          <a:ln>
            <a:noFill/>
          </a:ln>
        </p:spPr>
      </p:pic>
      <p:pic>
        <p:nvPicPr>
          <p:cNvPr id="85" name="Google Shape;65;p14" descr=""/>
          <p:cNvPicPr/>
          <p:nvPr/>
        </p:nvPicPr>
        <p:blipFill>
          <a:blip r:embed="rId3"/>
          <a:stretch/>
        </p:blipFill>
        <p:spPr>
          <a:xfrm>
            <a:off x="8397360" y="4412880"/>
            <a:ext cx="683640" cy="681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311760" y="310680"/>
            <a:ext cx="8520120" cy="5659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pt-BR" sz="2500" spc="-1" strike="noStrike">
                <a:solidFill>
                  <a:srgbClr val="d9d9d9"/>
                </a:solidFill>
                <a:latin typeface="Nunito"/>
                <a:ea typeface="Nunito"/>
              </a:rPr>
              <a:t>Solução:</a:t>
            </a:r>
            <a:endParaRPr b="0" lang="pt-BR" sz="2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7" name="Google Shape;71;p15" descr=""/>
          <p:cNvPicPr/>
          <p:nvPr/>
        </p:nvPicPr>
        <p:blipFill>
          <a:blip r:embed="rId1"/>
          <a:stretch/>
        </p:blipFill>
        <p:spPr>
          <a:xfrm>
            <a:off x="8397360" y="4412880"/>
            <a:ext cx="683640" cy="681840"/>
          </a:xfrm>
          <a:prstGeom prst="rect">
            <a:avLst/>
          </a:prstGeom>
          <a:ln>
            <a:noFill/>
          </a:ln>
        </p:spPr>
      </p:pic>
      <p:sp>
        <p:nvSpPr>
          <p:cNvPr id="88" name="CustomShape 2"/>
          <p:cNvSpPr/>
          <p:nvPr/>
        </p:nvSpPr>
        <p:spPr>
          <a:xfrm>
            <a:off x="311760" y="898200"/>
            <a:ext cx="8520120" cy="210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50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Constatando que a utilização e tomada de decisão do drone é realizada a partir de reconhecimento de sinais de mãos, percebemos uma maior segurança para os policiais, pois, os mesmos não necessitam arriscar suas vidas verificando pontos cegos nas comunidades e assim evitando, também, tiros acidentais por parte da polícia. Assim o drone verifica e mapeia os pontos cegos para os policiais sem a necessidade dos mesmos se arriscarem.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89" name="Google Shape;73;p15" descr=""/>
          <p:cNvPicPr/>
          <p:nvPr/>
        </p:nvPicPr>
        <p:blipFill>
          <a:blip r:embed="rId2"/>
          <a:stretch/>
        </p:blipFill>
        <p:spPr>
          <a:xfrm>
            <a:off x="4941000" y="2571840"/>
            <a:ext cx="2613960" cy="2300400"/>
          </a:xfrm>
          <a:prstGeom prst="rect">
            <a:avLst/>
          </a:prstGeom>
          <a:ln>
            <a:noFill/>
          </a:ln>
        </p:spPr>
      </p:pic>
      <p:pic>
        <p:nvPicPr>
          <p:cNvPr id="90" name="Google Shape;74;p15" descr=""/>
          <p:cNvPicPr/>
          <p:nvPr/>
        </p:nvPicPr>
        <p:blipFill>
          <a:blip r:embed="rId3"/>
          <a:stretch/>
        </p:blipFill>
        <p:spPr>
          <a:xfrm>
            <a:off x="750240" y="2790000"/>
            <a:ext cx="3349080" cy="2082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551520" y="503640"/>
            <a:ext cx="7845120" cy="985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pt-BR" sz="2500" spc="-1" strike="noStrike">
                <a:solidFill>
                  <a:srgbClr val="d9d9d9"/>
                </a:solidFill>
                <a:latin typeface="Nunito"/>
                <a:ea typeface="Nunito"/>
              </a:rPr>
              <a:t>Reconhecimento de gestos em libras:</a:t>
            </a:r>
            <a:endParaRPr b="0" lang="pt-BR" sz="2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Google Shape;80;p16" descr=""/>
          <p:cNvPicPr/>
          <p:nvPr/>
        </p:nvPicPr>
        <p:blipFill>
          <a:blip r:embed="rId1"/>
          <a:stretch/>
        </p:blipFill>
        <p:spPr>
          <a:xfrm>
            <a:off x="8397360" y="4412880"/>
            <a:ext cx="683640" cy="681840"/>
          </a:xfrm>
          <a:prstGeom prst="rect">
            <a:avLst/>
          </a:prstGeom>
          <a:ln>
            <a:noFill/>
          </a:ln>
        </p:spPr>
      </p:pic>
      <p:pic>
        <p:nvPicPr>
          <p:cNvPr id="93" name="Google Shape;81;p16" descr=""/>
          <p:cNvPicPr/>
          <p:nvPr/>
        </p:nvPicPr>
        <p:blipFill>
          <a:blip r:embed="rId2"/>
          <a:srcRect l="2048" t="0" r="-2048" b="0"/>
          <a:stretch/>
        </p:blipFill>
        <p:spPr>
          <a:xfrm>
            <a:off x="5006880" y="1365120"/>
            <a:ext cx="3390120" cy="3047400"/>
          </a:xfrm>
          <a:prstGeom prst="rect">
            <a:avLst/>
          </a:prstGeom>
          <a:ln>
            <a:noFill/>
          </a:ln>
        </p:spPr>
      </p:pic>
      <p:sp>
        <p:nvSpPr>
          <p:cNvPr id="94" name="CustomShape 2"/>
          <p:cNvSpPr/>
          <p:nvPr/>
        </p:nvSpPr>
        <p:spPr>
          <a:xfrm>
            <a:off x="551520" y="1365120"/>
            <a:ext cx="3651840" cy="210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 marL="457200" indent="-298080" algn="just">
              <a:lnSpc>
                <a:spcPct val="150000"/>
              </a:lnSpc>
              <a:buClr>
                <a:srgbClr val="ffffff"/>
              </a:buClr>
              <a:buFont typeface="Nunito"/>
              <a:buChar char="➔"/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Bibliotecas OpenCV</a:t>
            </a:r>
            <a:endParaRPr b="0" lang="pt-BR" sz="1400" spc="-1" strike="noStrike">
              <a:latin typeface="Arial"/>
            </a:endParaRPr>
          </a:p>
          <a:p>
            <a:pPr marL="457200" indent="-298080" algn="just">
              <a:lnSpc>
                <a:spcPct val="150000"/>
              </a:lnSpc>
              <a:buClr>
                <a:srgbClr val="ffffff"/>
              </a:buClr>
              <a:buFont typeface="Nunito"/>
              <a:buChar char="➔"/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CNN (Convolutional Neural Network)</a:t>
            </a:r>
            <a:endParaRPr b="0" lang="pt-BR" sz="1400" spc="-1" strike="noStrike">
              <a:latin typeface="Arial"/>
            </a:endParaRPr>
          </a:p>
          <a:p>
            <a:pPr marL="457200" indent="-298080" algn="just">
              <a:lnSpc>
                <a:spcPct val="150000"/>
              </a:lnSpc>
              <a:buClr>
                <a:srgbClr val="ffffff"/>
              </a:buClr>
              <a:buFont typeface="Nunito"/>
              <a:buChar char="➔"/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Keras</a:t>
            </a:r>
            <a:endParaRPr b="0" lang="pt-BR" sz="1400" spc="-1" strike="noStrike">
              <a:latin typeface="Arial"/>
            </a:endParaRPr>
          </a:p>
          <a:p>
            <a:pPr marL="457200" indent="-298080" algn="just">
              <a:lnSpc>
                <a:spcPct val="150000"/>
              </a:lnSpc>
              <a:buClr>
                <a:srgbClr val="ffffff"/>
              </a:buClr>
              <a:buFont typeface="Nunito"/>
              <a:buChar char="➔"/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TensorFlow</a:t>
            </a:r>
            <a:endParaRPr b="0" lang="pt-BR" sz="1400" spc="-1" strike="noStrike">
              <a:latin typeface="Arial"/>
            </a:endParaRPr>
          </a:p>
          <a:p>
            <a:pPr marL="457200" indent="-298080" algn="just">
              <a:lnSpc>
                <a:spcPct val="150000"/>
              </a:lnSpc>
              <a:buClr>
                <a:srgbClr val="ffffff"/>
              </a:buClr>
              <a:buFont typeface="Nunito"/>
              <a:buChar char="➔"/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Python3</a:t>
            </a:r>
            <a:endParaRPr b="0" lang="pt-B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311760" y="33840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1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800" spc="-1" strike="noStrike">
                <a:solidFill>
                  <a:srgbClr val="d9d9d9"/>
                </a:solidFill>
                <a:latin typeface="Nunito"/>
                <a:ea typeface="Nunito"/>
              </a:rPr>
              <a:t>Drone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804240" y="1727280"/>
            <a:ext cx="2158920" cy="27615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15000"/>
              </a:lnSpc>
              <a:tabLst>
                <a:tab algn="l" pos="0"/>
              </a:tabLst>
            </a:pPr>
            <a:r>
              <a:rPr b="0" lang="pt-BR" sz="1800" spc="-1" strike="noStrike">
                <a:solidFill>
                  <a:srgbClr val="ffffff"/>
                </a:solidFill>
                <a:latin typeface="Nunito"/>
                <a:ea typeface="Nunito"/>
              </a:rPr>
              <a:t>Tópicos usados: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23640" algn="just">
              <a:lnSpc>
                <a:spcPct val="115000"/>
              </a:lnSpc>
              <a:spcBef>
                <a:spcPts val="1199"/>
              </a:spcBef>
              <a:buClr>
                <a:srgbClr val="ffffff"/>
              </a:buClr>
              <a:buFont typeface="Nunito"/>
              <a:buChar char="➔"/>
              <a:tabLst>
                <a:tab algn="l" pos="0"/>
              </a:tabLst>
            </a:pPr>
            <a:r>
              <a:rPr b="0" lang="pt-BR" sz="1800" spc="-1" strike="noStrike">
                <a:solidFill>
                  <a:srgbClr val="ffffff"/>
                </a:solidFill>
                <a:latin typeface="Nunito"/>
                <a:ea typeface="Nunito"/>
              </a:rPr>
              <a:t>/drone/takeoff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23640" algn="just">
              <a:lnSpc>
                <a:spcPct val="115000"/>
              </a:lnSpc>
              <a:buClr>
                <a:srgbClr val="ffffff"/>
              </a:buClr>
              <a:buFont typeface="Nunito"/>
              <a:buChar char="➔"/>
              <a:tabLst>
                <a:tab algn="l" pos="0"/>
              </a:tabLst>
            </a:pPr>
            <a:r>
              <a:rPr b="0" lang="pt-BR" sz="1800" spc="-1" strike="noStrike">
                <a:solidFill>
                  <a:srgbClr val="ffffff"/>
                </a:solidFill>
                <a:latin typeface="Nunito"/>
                <a:ea typeface="Nunito"/>
              </a:rPr>
              <a:t>/drone/land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23640" algn="just">
              <a:lnSpc>
                <a:spcPct val="115000"/>
              </a:lnSpc>
              <a:buClr>
                <a:srgbClr val="ffffff"/>
              </a:buClr>
              <a:buFont typeface="Nunito"/>
              <a:buChar char="➔"/>
              <a:tabLst>
                <a:tab algn="l" pos="0"/>
              </a:tabLst>
            </a:pPr>
            <a:r>
              <a:rPr b="0" lang="pt-BR" sz="1800" spc="-1" strike="noStrike">
                <a:solidFill>
                  <a:srgbClr val="ffffff"/>
                </a:solidFill>
                <a:latin typeface="Nunito"/>
                <a:ea typeface="Nunito"/>
              </a:rPr>
              <a:t>/cmd_vel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23640" algn="just">
              <a:lnSpc>
                <a:spcPct val="115000"/>
              </a:lnSpc>
              <a:buClr>
                <a:srgbClr val="ffffff"/>
              </a:buClr>
              <a:buFont typeface="Nunito"/>
              <a:buChar char="➔"/>
              <a:tabLst>
                <a:tab algn="l" pos="0"/>
              </a:tabLst>
            </a:pPr>
            <a:r>
              <a:rPr b="0" lang="pt-BR" sz="1800" spc="-1" strike="noStrike">
                <a:solidFill>
                  <a:srgbClr val="ffffff"/>
                </a:solidFill>
                <a:latin typeface="Nunito"/>
                <a:ea typeface="Nunito"/>
              </a:rPr>
              <a:t>/write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35000"/>
              </a:lnSpc>
              <a:spcBef>
                <a:spcPts val="1199"/>
              </a:spcBef>
              <a:tabLst>
                <a:tab algn="l" pos="0"/>
              </a:tabLst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Aft>
                <a:spcPts val="1199"/>
              </a:spcAft>
              <a:tabLst>
                <a:tab algn="l" pos="0"/>
              </a:tabLst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4078440" y="1740960"/>
            <a:ext cx="3984120" cy="94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800" spc="-1" strike="noStrike">
                <a:solidFill>
                  <a:srgbClr val="ffffff"/>
                </a:solidFill>
                <a:latin typeface="Nunito"/>
                <a:ea typeface="Nunito"/>
              </a:rPr>
              <a:t>Regra da mão direita (eixos x, y e z)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98" name="Google Shape;90;p17" descr=""/>
          <p:cNvPicPr/>
          <p:nvPr/>
        </p:nvPicPr>
        <p:blipFill>
          <a:blip r:embed="rId1"/>
          <a:stretch/>
        </p:blipFill>
        <p:spPr>
          <a:xfrm>
            <a:off x="4155840" y="2131200"/>
            <a:ext cx="3056760" cy="2357280"/>
          </a:xfrm>
          <a:prstGeom prst="rect">
            <a:avLst/>
          </a:prstGeom>
          <a:ln>
            <a:noFill/>
          </a:ln>
        </p:spPr>
      </p:pic>
      <p:sp>
        <p:nvSpPr>
          <p:cNvPr id="99" name="CustomShape 4"/>
          <p:cNvSpPr/>
          <p:nvPr/>
        </p:nvSpPr>
        <p:spPr>
          <a:xfrm>
            <a:off x="316080" y="942120"/>
            <a:ext cx="851148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 algn="just">
              <a:lnSpc>
                <a:spcPct val="150000"/>
              </a:lnSpc>
              <a:tabLst>
                <a:tab algn="l" pos="0"/>
              </a:tabLst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O drone recebe a letra tratada que foi gesticulada para a IA e realiza movimentos como subir, descer, rodar..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00" name="Google Shape;92;p17" descr=""/>
          <p:cNvPicPr/>
          <p:nvPr/>
        </p:nvPicPr>
        <p:blipFill>
          <a:blip r:embed="rId2"/>
          <a:stretch/>
        </p:blipFill>
        <p:spPr>
          <a:xfrm>
            <a:off x="8397360" y="4412880"/>
            <a:ext cx="683640" cy="681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1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800" spc="-1" strike="noStrike">
                <a:solidFill>
                  <a:srgbClr val="d9d9d9"/>
                </a:solidFill>
                <a:latin typeface="Nunito"/>
                <a:ea typeface="Nunito"/>
              </a:rPr>
              <a:t>Tecnologias usadas: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" name="Google Shape;98;p18" descr=""/>
          <p:cNvPicPr/>
          <p:nvPr/>
        </p:nvPicPr>
        <p:blipFill>
          <a:blip r:embed="rId1"/>
          <a:stretch/>
        </p:blipFill>
        <p:spPr>
          <a:xfrm>
            <a:off x="3861720" y="1017720"/>
            <a:ext cx="5025960" cy="211572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311760" y="1190160"/>
            <a:ext cx="3849120" cy="114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spAutoFit/>
          </a:bodyPr>
          <a:p>
            <a:pPr marL="457200" indent="-298080">
              <a:lnSpc>
                <a:spcPct val="150000"/>
              </a:lnSpc>
              <a:buClr>
                <a:srgbClr val="ffffff"/>
              </a:buClr>
              <a:buFont typeface="Nunito"/>
              <a:buChar char="➔"/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ROS-1 Noetic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50000"/>
              </a:lnSpc>
              <a:buClr>
                <a:srgbClr val="ffffff"/>
              </a:buClr>
              <a:buFont typeface="Nunito"/>
              <a:buChar char="➔"/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Simulador Gazebo - Versão 11</a:t>
            </a:r>
            <a:endParaRPr b="0" lang="pt-BR" sz="1400" spc="-1" strike="noStrike">
              <a:latin typeface="Arial"/>
            </a:endParaRPr>
          </a:p>
          <a:p>
            <a:pPr marL="457200" indent="-298080">
              <a:lnSpc>
                <a:spcPct val="150000"/>
              </a:lnSpc>
              <a:buClr>
                <a:srgbClr val="ffffff"/>
              </a:buClr>
              <a:buFont typeface="Nunito"/>
              <a:buChar char="➔"/>
            </a:pPr>
            <a:r>
              <a:rPr b="0" lang="pt-BR" sz="1400" spc="-1" strike="noStrike">
                <a:solidFill>
                  <a:srgbClr val="ffffff"/>
                </a:solidFill>
                <a:latin typeface="Nunito"/>
                <a:ea typeface="Nunito"/>
              </a:rPr>
              <a:t>Python 3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04" name="Google Shape;100;p18" descr=""/>
          <p:cNvPicPr/>
          <p:nvPr/>
        </p:nvPicPr>
        <p:blipFill>
          <a:blip r:embed="rId2"/>
          <a:stretch/>
        </p:blipFill>
        <p:spPr>
          <a:xfrm>
            <a:off x="883440" y="2507040"/>
            <a:ext cx="1914120" cy="2461680"/>
          </a:xfrm>
          <a:prstGeom prst="rect">
            <a:avLst/>
          </a:prstGeom>
          <a:ln>
            <a:noFill/>
          </a:ln>
        </p:spPr>
      </p:pic>
      <p:pic>
        <p:nvPicPr>
          <p:cNvPr id="105" name="Google Shape;101;p18" descr=""/>
          <p:cNvPicPr/>
          <p:nvPr/>
        </p:nvPicPr>
        <p:blipFill>
          <a:blip r:embed="rId3"/>
          <a:stretch/>
        </p:blipFill>
        <p:spPr>
          <a:xfrm>
            <a:off x="4784400" y="3187800"/>
            <a:ext cx="1914120" cy="1906560"/>
          </a:xfrm>
          <a:prstGeom prst="rect">
            <a:avLst/>
          </a:prstGeom>
          <a:ln>
            <a:noFill/>
          </a:ln>
        </p:spPr>
      </p:pic>
      <p:pic>
        <p:nvPicPr>
          <p:cNvPr id="106" name="Google Shape;102;p18" descr=""/>
          <p:cNvPicPr/>
          <p:nvPr/>
        </p:nvPicPr>
        <p:blipFill>
          <a:blip r:embed="rId4"/>
          <a:stretch/>
        </p:blipFill>
        <p:spPr>
          <a:xfrm>
            <a:off x="8397360" y="4412880"/>
            <a:ext cx="683640" cy="681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 fontScale="91000"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2800" spc="-1" strike="noStrike">
                <a:solidFill>
                  <a:srgbClr val="d9d9d9"/>
                </a:solidFill>
                <a:latin typeface="Nunito"/>
                <a:ea typeface="Nunito"/>
              </a:rPr>
              <a:t>Redes Neurais: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8" name="Google Shape;108;p19" descr=""/>
          <p:cNvPicPr/>
          <p:nvPr/>
        </p:nvPicPr>
        <p:blipFill>
          <a:blip r:embed="rId1"/>
          <a:stretch/>
        </p:blipFill>
        <p:spPr>
          <a:xfrm>
            <a:off x="68040" y="3048480"/>
            <a:ext cx="3290040" cy="1903680"/>
          </a:xfrm>
          <a:prstGeom prst="rect">
            <a:avLst/>
          </a:prstGeom>
          <a:ln>
            <a:noFill/>
          </a:ln>
        </p:spPr>
      </p:pic>
      <p:pic>
        <p:nvPicPr>
          <p:cNvPr id="109" name="Google Shape;109;p19" descr=""/>
          <p:cNvPicPr/>
          <p:nvPr/>
        </p:nvPicPr>
        <p:blipFill>
          <a:blip r:embed="rId2"/>
          <a:stretch/>
        </p:blipFill>
        <p:spPr>
          <a:xfrm>
            <a:off x="6379920" y="2406240"/>
            <a:ext cx="2200680" cy="2419920"/>
          </a:xfrm>
          <a:prstGeom prst="rect">
            <a:avLst/>
          </a:prstGeom>
          <a:ln>
            <a:noFill/>
          </a:ln>
        </p:spPr>
      </p:pic>
      <p:pic>
        <p:nvPicPr>
          <p:cNvPr id="110" name="Google Shape;110;p19" descr=""/>
          <p:cNvPicPr/>
          <p:nvPr/>
        </p:nvPicPr>
        <p:blipFill>
          <a:blip r:embed="rId3"/>
          <a:stretch/>
        </p:blipFill>
        <p:spPr>
          <a:xfrm>
            <a:off x="1597680" y="1247400"/>
            <a:ext cx="5250600" cy="2840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2021-07-27T18:48:02Z</dcterms:modified>
  <cp:revision>2</cp:revision>
  <dc:subject/>
  <dc:title/>
</cp:coreProperties>
</file>